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內文層級一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內文層級二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內文層級三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內文層級四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內文層級一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內文層級二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內文層級三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內文層級四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內文層級一</a:t>
            </a:r>
            <a:endParaRPr b="1" sz="2400">
              <a:solidFill>
                <a:srgbClr val="FFFFF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內文層級二</a:t>
            </a:r>
            <a:endParaRPr b="1" sz="2400">
              <a:solidFill>
                <a:srgbClr val="FFFFF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內文層級三</a:t>
            </a:r>
            <a:endParaRPr b="1" sz="2400">
              <a:solidFill>
                <a:srgbClr val="FFFFF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內文層級四</a:t>
            </a:r>
            <a:endParaRPr b="1" sz="2400">
              <a:solidFill>
                <a:srgbClr val="FFFFF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內文層級一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內文層級二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內文層級三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內文層級四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9.xml"/><Relationship Id="rId3" Type="http://schemas.openxmlformats.org/officeDocument/2006/relationships/slide" Target="slide42.xml"/><Relationship Id="rId4" Type="http://schemas.openxmlformats.org/officeDocument/2006/relationships/slide" Target="slide48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" Target="slide29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slide" Target="slide29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slide" Target="slide29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453658" y="2865436"/>
            <a:ext cx="8244834" cy="1470026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br>
              <a:rPr sz="1760">
                <a:solidFill>
                  <a:srgbClr val="FFFFFF"/>
                </a:solidFill>
              </a:rPr>
            </a:br>
            <a:r>
              <a:rPr sz="1560">
                <a:solidFill>
                  <a:srgbClr val="FFFFFF"/>
                </a:solidFill>
              </a:rPr>
              <a:t>宽柔校友会</a:t>
            </a:r>
            <a:br>
              <a:rPr sz="1560">
                <a:solidFill>
                  <a:srgbClr val="FFFFFF"/>
                </a:solidFill>
              </a:rPr>
            </a:br>
            <a:r>
              <a:rPr b="1" sz="1560">
                <a:solidFill>
                  <a:srgbClr val="FFFFFF"/>
                </a:solidFill>
              </a:rPr>
              <a:t>「</a:t>
            </a:r>
            <a:r>
              <a:rPr b="1" sz="1560">
                <a:solidFill>
                  <a:srgbClr val="FFFFFF"/>
                </a:solidFill>
              </a:rPr>
              <a:t>宽柔中学校本部大型发展计划蓝图</a:t>
            </a:r>
            <a:r>
              <a:rPr b="1" sz="1560">
                <a:solidFill>
                  <a:srgbClr val="FFFFFF"/>
                </a:solidFill>
              </a:rPr>
              <a:t>」</a:t>
            </a:r>
            <a:r>
              <a:rPr b="1" sz="1560">
                <a:solidFill>
                  <a:srgbClr val="FFFFFF"/>
                </a:solidFill>
              </a:rPr>
              <a:t>建议书</a:t>
            </a:r>
            <a:r>
              <a:rPr sz="1560">
                <a:solidFill>
                  <a:srgbClr val="FFFFFF"/>
                </a:solidFill>
              </a:rPr>
              <a:t>说明会</a:t>
            </a:r>
            <a:br>
              <a:rPr sz="1560">
                <a:solidFill>
                  <a:srgbClr val="FFFFFF"/>
                </a:solidFill>
              </a:rPr>
            </a:br>
            <a:br>
              <a:rPr sz="1560">
                <a:solidFill>
                  <a:srgbClr val="FFFFFF"/>
                </a:solidFill>
              </a:rPr>
            </a:br>
            <a:r>
              <a:rPr sz="14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2012</a:t>
            </a:r>
            <a:r>
              <a:rPr sz="1400">
                <a:solidFill>
                  <a:srgbClr val="FFFFFF"/>
                </a:solidFill>
              </a:rPr>
              <a:t>年</a:t>
            </a:r>
            <a:r>
              <a:rPr sz="14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12</a:t>
            </a:r>
            <a:r>
              <a:rPr sz="1400">
                <a:solidFill>
                  <a:srgbClr val="FFFFFF"/>
                </a:solidFill>
              </a:rPr>
              <a:t>月</a:t>
            </a:r>
            <a:r>
              <a:rPr sz="14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2</a:t>
            </a:r>
            <a:r>
              <a:rPr sz="1400">
                <a:solidFill>
                  <a:srgbClr val="FFFFFF"/>
                </a:solidFill>
              </a:rPr>
              <a:t>日</a:t>
            </a:r>
            <a:br>
              <a:rPr sz="1400">
                <a:solidFill>
                  <a:srgbClr val="FFFFFF"/>
                </a:solidFill>
              </a:rPr>
            </a:br>
            <a:r>
              <a:rPr sz="1400">
                <a:solidFill>
                  <a:srgbClr val="FFFFFF"/>
                </a:solidFill>
              </a:rPr>
              <a:t>新山中华公会黄树芬敬礼堂</a:t>
            </a:r>
            <a:br>
              <a:rPr sz="140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33400" y="990600"/>
            <a:ext cx="8153400" cy="240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“校本部硬体规划探讨委员会”的建议：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Shape 68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69" name="Shape 69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2" name="Shape 72"/>
          <p:cNvSpPr/>
          <p:nvPr/>
        </p:nvSpPr>
        <p:spPr>
          <a:xfrm>
            <a:off x="533400" y="990600"/>
            <a:ext cx="8153400" cy="273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“校本部硬体规划探讨委员会”的建议：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（一）实行全日制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73" name="Shape 73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76" name="Shape 76"/>
          <p:cNvSpPr/>
          <p:nvPr/>
        </p:nvSpPr>
        <p:spPr>
          <a:xfrm>
            <a:off x="533400" y="990600"/>
            <a:ext cx="8153400" cy="273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“校本部硬体规划探讨委员会”的建议：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（一）实行全日制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（二）学生顶限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6400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</a:p>
        </p:txBody>
      </p:sp>
      <p:sp>
        <p:nvSpPr>
          <p:cNvPr id="77" name="Shape 77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80" name="Shape 80"/>
          <p:cNvSpPr/>
          <p:nvPr/>
        </p:nvSpPr>
        <p:spPr>
          <a:xfrm>
            <a:off x="533400" y="990600"/>
            <a:ext cx="8153400" cy="334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“校本部硬体规划探讨委员会”的建议：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（一）实行全日制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（二）学生顶限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6400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（三）班级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140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班</a:t>
            </a:r>
          </a:p>
        </p:txBody>
      </p:sp>
      <p:sp>
        <p:nvSpPr>
          <p:cNvPr id="81" name="Shape 81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84" name="Shape 84"/>
          <p:cNvSpPr/>
          <p:nvPr/>
        </p:nvSpPr>
        <p:spPr>
          <a:xfrm>
            <a:off x="533400" y="990600"/>
            <a:ext cx="8153400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“校本部硬体规划探讨委员会”的建议：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（一）实行全日制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（二）学生顶限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6400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（三）班级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140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班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（四）每班人数约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45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</a:p>
        </p:txBody>
      </p:sp>
      <p:sp>
        <p:nvSpPr>
          <p:cNvPr id="85" name="Shape 85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88" name="Shape 88"/>
          <p:cNvSpPr/>
          <p:nvPr/>
        </p:nvSpPr>
        <p:spPr>
          <a:xfrm>
            <a:off x="457200" y="925689"/>
            <a:ext cx="8153400" cy="207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9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所以，让我们建立在以上的基础上</a:t>
            </a:r>
            <a:endParaRPr sz="39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/>
            <a:r>
              <a:rPr sz="39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进行探讨。我们向校方了解目前教</a:t>
            </a:r>
            <a:endParaRPr sz="39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/>
            <a:r>
              <a:rPr sz="39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室的使用情况：</a:t>
            </a:r>
            <a:endParaRPr sz="39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</p:txBody>
      </p:sp>
      <p:sp>
        <p:nvSpPr>
          <p:cNvPr id="89" name="Shape 89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33400" y="762000"/>
            <a:ext cx="8153400" cy="90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根据资料，目前全校可用的教室间数有：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93" name="Shape 93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33400" y="762000"/>
            <a:ext cx="8153400" cy="141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96" name="Shape 96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97" name="Shape 97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533400" y="762000"/>
            <a:ext cx="8153400" cy="192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00" name="Shape 100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01" name="Shape 101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04" name="Shape 104"/>
          <p:cNvSpPr/>
          <p:nvPr/>
        </p:nvSpPr>
        <p:spPr>
          <a:xfrm>
            <a:off x="533400" y="762000"/>
            <a:ext cx="8153400" cy="24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05" name="Shape 105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685800" y="1936928"/>
            <a:ext cx="7772400" cy="1470026"/>
          </a:xfrm>
          <a:prstGeom prst="rect">
            <a:avLst/>
          </a:prstGeom>
        </p:spPr>
        <p:txBody>
          <a:bodyPr/>
          <a:lstStyle/>
          <a:p>
            <a:pPr lvl="0" defTabSz="585215">
              <a:defRPr sz="1800">
                <a:solidFill>
                  <a:srgbClr val="000000"/>
                </a:solidFill>
              </a:defRPr>
            </a:pPr>
            <a:br>
              <a:rPr sz="2816">
                <a:solidFill>
                  <a:srgbClr val="FFFFFF"/>
                </a:solidFill>
              </a:rPr>
            </a:br>
            <a:r>
              <a:rPr sz="3135">
                <a:solidFill>
                  <a:srgbClr val="FFFFFF"/>
                </a:solidFill>
              </a:rPr>
              <a:t>针对宽中董事部于</a:t>
            </a:r>
            <a:r>
              <a:rPr sz="3135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12</a:t>
            </a:r>
            <a:r>
              <a:rPr sz="3135">
                <a:solidFill>
                  <a:srgbClr val="FFFFFF"/>
                </a:solidFill>
              </a:rPr>
              <a:t>月</a:t>
            </a:r>
            <a:r>
              <a:rPr sz="3135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9</a:t>
            </a:r>
            <a:r>
              <a:rPr sz="3135">
                <a:solidFill>
                  <a:srgbClr val="FFFFFF"/>
                </a:solidFill>
              </a:rPr>
              <a:t>日召开特大</a:t>
            </a:r>
            <a:br>
              <a:rPr sz="3135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08" name="Shape 108"/>
          <p:cNvSpPr/>
          <p:nvPr/>
        </p:nvSpPr>
        <p:spPr>
          <a:xfrm>
            <a:off x="533400" y="762000"/>
            <a:ext cx="8153400" cy="293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  8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09" name="Shape 109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2" name="Shape 112"/>
          <p:cNvSpPr/>
          <p:nvPr/>
        </p:nvSpPr>
        <p:spPr>
          <a:xfrm>
            <a:off x="533400" y="762000"/>
            <a:ext cx="8153400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  8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畹香楼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13" name="Shape 113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16" name="Shape 116"/>
          <p:cNvSpPr/>
          <p:nvPr/>
        </p:nvSpPr>
        <p:spPr>
          <a:xfrm>
            <a:off x="533400" y="762000"/>
            <a:ext cx="8153400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  8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畹香楼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镜鸿楼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16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17" name="Shape 117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20" name="Shape 120"/>
          <p:cNvSpPr/>
          <p:nvPr/>
        </p:nvSpPr>
        <p:spPr>
          <a:xfrm>
            <a:off x="533400" y="762000"/>
            <a:ext cx="8153400" cy="456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根据资料，目前全校可用的教室间数有：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11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  8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畹香楼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22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镜鸿楼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——				16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                                 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共</a:t>
            </a:r>
            <a:r>
              <a:rPr sz="40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91</a:t>
            </a:r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21" name="Shape 121"/>
          <p:cNvSpPr/>
          <p:nvPr/>
        </p:nvSpPr>
        <p:spPr>
          <a:xfrm rot="5400000">
            <a:off x="8305800" y="5029200"/>
            <a:ext cx="8382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1.jpg" descr="9c cop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3713" y="457200"/>
            <a:ext cx="10552114" cy="5232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Group 126"/>
          <p:cNvGrpSpPr/>
          <p:nvPr/>
        </p:nvGrpSpPr>
        <p:grpSpPr>
          <a:xfrm>
            <a:off x="685800" y="5103685"/>
            <a:ext cx="7924800" cy="1832230"/>
            <a:chOff x="0" y="0"/>
            <a:chExt cx="7924800" cy="1832229"/>
          </a:xfrm>
        </p:grpSpPr>
        <p:sp>
          <p:nvSpPr>
            <p:cNvPr id="124" name="Shape 124"/>
            <p:cNvSpPr/>
            <p:nvPr/>
          </p:nvSpPr>
          <p:spPr>
            <a:xfrm>
              <a:off x="0" y="535114"/>
              <a:ext cx="7924800" cy="7620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BABABA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5400">
                  <a:ln w="19049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sx="100000" sy="100000" kx="0" ky="0" algn="b" rotWithShape="0" blurRad="50800" dist="50800" dir="7500000">
                      <a:srgbClr val="000000">
                        <a:alpha val="35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0"/>
              <a:ext cx="7924800" cy="1832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endParaRPr sz="3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/>
              <a:endParaRPr sz="3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/>
              <a:r>
                <a:rPr sz="3100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63500" dist="0" dir="3600000">
                      <a:srgbClr val="000000">
                        <a:alpha val="70000"/>
                      </a:srgbClr>
                    </a:outerShdw>
                  </a:effectLst>
                  <a:latin typeface="华文细黑"/>
                  <a:ea typeface="华文细黑"/>
                  <a:cs typeface="华文细黑"/>
                  <a:sym typeface="华文细黑"/>
                </a:rPr>
                <a:t>目前所使用的</a:t>
              </a:r>
              <a:r>
                <a:rPr sz="3100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63500" dist="0" dir="3600000">
                      <a:srgbClr val="000000">
                        <a:alpha val="70000"/>
                      </a:srgbClr>
                    </a:outerShdw>
                  </a:effectLst>
                  <a:latin typeface="Heiti TC Light"/>
                  <a:ea typeface="Heiti TC Light"/>
                  <a:cs typeface="Heiti TC Light"/>
                  <a:sym typeface="Heiti TC Light"/>
                </a:rPr>
                <a:t> </a:t>
              </a:r>
              <a:r>
                <a:rPr sz="3100">
                  <a:ln w="1905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50800" dist="50800" dir="7500000">
                      <a:srgbClr val="000000">
                        <a:alpha val="35000"/>
                      </a:srgbClr>
                    </a:outerShdw>
                  </a:effectLst>
                  <a:latin typeface="Heiti TC Light"/>
                  <a:ea typeface="Heiti TC Light"/>
                  <a:cs typeface="Heiti TC Light"/>
                  <a:sym typeface="Heiti TC Light"/>
                </a:rPr>
                <a:t>91</a:t>
              </a:r>
              <a:r>
                <a:rPr sz="3100">
                  <a:ln w="1841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sx="100000" sy="100000" kx="0" ky="0" algn="b" rotWithShape="0" blurRad="63500" dist="0" dir="3600000">
                      <a:srgbClr val="000000">
                        <a:alpha val="70000"/>
                      </a:srgbClr>
                    </a:outerShdw>
                  </a:effectLst>
                  <a:latin typeface="华文细黑"/>
                  <a:ea typeface="华文细黑"/>
                  <a:cs typeface="华文细黑"/>
                  <a:sym typeface="华文细黑"/>
                </a:rPr>
                <a:t>间教室分布图</a:t>
              </a:r>
              <a:endParaRPr sz="31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Heiti TC Light"/>
                <a:ea typeface="Heiti TC Light"/>
                <a:cs typeface="Heiti TC Light"/>
                <a:sym typeface="Heiti TC Light"/>
              </a:endParaRPr>
            </a:p>
          </p:txBody>
        </p:sp>
      </p:grpSp>
      <p:sp>
        <p:nvSpPr>
          <p:cNvPr id="127" name="Shape 127"/>
          <p:cNvSpPr/>
          <p:nvPr/>
        </p:nvSpPr>
        <p:spPr>
          <a:xfrm rot="20805546">
            <a:off x="4209104" y="1456400"/>
            <a:ext cx="14478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镜鸿楼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16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28" name="Shape 128"/>
          <p:cNvSpPr/>
          <p:nvPr/>
        </p:nvSpPr>
        <p:spPr>
          <a:xfrm rot="20847847">
            <a:off x="3012540" y="521063"/>
            <a:ext cx="134803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11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24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29" name="Shape 129"/>
          <p:cNvSpPr/>
          <p:nvPr/>
        </p:nvSpPr>
        <p:spPr>
          <a:xfrm rot="20847847">
            <a:off x="1086489" y="688576"/>
            <a:ext cx="127182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12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30" name="Shape 130"/>
          <p:cNvSpPr/>
          <p:nvPr/>
        </p:nvSpPr>
        <p:spPr>
          <a:xfrm>
            <a:off x="4343400" y="457200"/>
            <a:ext cx="144780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22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31" name="Shape 131"/>
          <p:cNvSpPr/>
          <p:nvPr/>
        </p:nvSpPr>
        <p:spPr>
          <a:xfrm rot="20718951">
            <a:off x="2370736" y="1921323"/>
            <a:ext cx="132898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畹香楼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22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32" name="Shape 132"/>
          <p:cNvSpPr/>
          <p:nvPr/>
        </p:nvSpPr>
        <p:spPr>
          <a:xfrm>
            <a:off x="6400800" y="762000"/>
            <a:ext cx="24384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33" name="Shape 133"/>
          <p:cNvSpPr/>
          <p:nvPr/>
        </p:nvSpPr>
        <p:spPr>
          <a:xfrm rot="21230105">
            <a:off x="5539555" y="846516"/>
            <a:ext cx="148808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 8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36" name="Shape 136"/>
          <p:cNvSpPr/>
          <p:nvPr/>
        </p:nvSpPr>
        <p:spPr>
          <a:xfrm>
            <a:off x="533400" y="990599"/>
            <a:ext cx="8153400" cy="41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根据董事部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</a:t>
            </a:r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“校本部硬体规划探讨委会”的建议，希望落实：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5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（一）实行全日制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（二）学生顶限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6400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（三）班级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140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班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（四）每班人数约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45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人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所以就目前情况而言，尚缺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49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间教室。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39" name="Shape 139"/>
          <p:cNvSpPr/>
          <p:nvPr/>
        </p:nvSpPr>
        <p:spPr>
          <a:xfrm>
            <a:off x="304800" y="457200"/>
            <a:ext cx="8610600" cy="430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8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宽柔校友会建议</a:t>
            </a:r>
            <a:endParaRPr sz="48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800">
              <a:solidFill>
                <a:srgbClr val="FF0000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）将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J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楼和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K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楼课外活动大楼的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48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间活动</a:t>
            </a:r>
            <a:endParaRPr sz="33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   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室改为教室。</a:t>
            </a:r>
            <a:endParaRPr sz="33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33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）将敬业楼烹饪室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间移到建议新建之综</a:t>
            </a:r>
            <a:endParaRPr sz="33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      </a:t>
            </a:r>
            <a:r>
              <a:rPr sz="33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合活动中心或新山福建会馆楼上课。</a:t>
            </a:r>
            <a:endParaRPr sz="33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endParaRPr sz="40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由此，将可腾出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49</a:t>
            </a:r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间教室供执行全日制使用。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.jpg" descr="9c cop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3713" y="457200"/>
            <a:ext cx="10552114" cy="523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 rot="20805546">
            <a:off x="4209104" y="1456400"/>
            <a:ext cx="14478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镜鸿楼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16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43" name="Shape 143"/>
          <p:cNvSpPr/>
          <p:nvPr/>
        </p:nvSpPr>
        <p:spPr>
          <a:xfrm rot="20847847">
            <a:off x="3012540" y="521063"/>
            <a:ext cx="134803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敬业楼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11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endParaRPr sz="24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</p:txBody>
      </p:sp>
      <p:sp>
        <p:nvSpPr>
          <p:cNvPr id="144" name="Shape 144"/>
          <p:cNvSpPr/>
          <p:nvPr/>
        </p:nvSpPr>
        <p:spPr>
          <a:xfrm rot="20847847">
            <a:off x="1086489" y="688576"/>
            <a:ext cx="127182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乐群楼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12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</a:t>
            </a:r>
          </a:p>
        </p:txBody>
      </p:sp>
      <p:sp>
        <p:nvSpPr>
          <p:cNvPr id="145" name="Shape 145"/>
          <p:cNvSpPr/>
          <p:nvPr/>
        </p:nvSpPr>
        <p:spPr>
          <a:xfrm>
            <a:off x="4343400" y="457200"/>
            <a:ext cx="144780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宽友楼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22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46" name="Shape 146"/>
          <p:cNvSpPr/>
          <p:nvPr/>
        </p:nvSpPr>
        <p:spPr>
          <a:xfrm rot="20718951">
            <a:off x="2370736" y="1921323"/>
            <a:ext cx="132898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畹香楼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22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47" name="Shape 147"/>
          <p:cNvSpPr/>
          <p:nvPr/>
        </p:nvSpPr>
        <p:spPr>
          <a:xfrm>
            <a:off x="6400800" y="762000"/>
            <a:ext cx="2438400" cy="762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48" name="Shape 148"/>
          <p:cNvSpPr/>
          <p:nvPr/>
        </p:nvSpPr>
        <p:spPr>
          <a:xfrm rot="21230105">
            <a:off x="5539555" y="846516"/>
            <a:ext cx="148808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旧工艺楼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 8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49" name="Shape 149"/>
          <p:cNvSpPr/>
          <p:nvPr/>
        </p:nvSpPr>
        <p:spPr>
          <a:xfrm rot="20414262">
            <a:off x="3329264" y="3253048"/>
            <a:ext cx="166776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建议：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J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24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50" name="Shape 150"/>
          <p:cNvSpPr/>
          <p:nvPr/>
        </p:nvSpPr>
        <p:spPr>
          <a:xfrm rot="20414262">
            <a:off x="5079707" y="2566409"/>
            <a:ext cx="169268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建议：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K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楼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24</a:t>
            </a:r>
            <a:r>
              <a: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间 </a:t>
            </a:r>
          </a:p>
        </p:txBody>
      </p:sp>
      <p:sp>
        <p:nvSpPr>
          <p:cNvPr id="151" name="Shape 151"/>
          <p:cNvSpPr/>
          <p:nvPr/>
        </p:nvSpPr>
        <p:spPr>
          <a:xfrm>
            <a:off x="260107" y="5989730"/>
            <a:ext cx="8980567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900">
                <a:solidFill>
                  <a:srgbClr val="FFFFFF"/>
                </a:solidFill>
              </a:rPr>
              <a:t>宽柔校友会建议把</a:t>
            </a:r>
            <a:r>
              <a:rPr sz="2900">
                <a:solidFill>
                  <a:srgbClr val="FFFFFF"/>
                </a:solidFill>
              </a:rPr>
              <a:t>J</a:t>
            </a:r>
            <a:r>
              <a:rPr sz="2900">
                <a:solidFill>
                  <a:srgbClr val="FFFFFF"/>
                </a:solidFill>
              </a:rPr>
              <a:t>、</a:t>
            </a:r>
            <a:r>
              <a:rPr sz="2900">
                <a:solidFill>
                  <a:srgbClr val="FFFFFF"/>
                </a:solidFill>
              </a:rPr>
              <a:t>K</a:t>
            </a:r>
            <a:r>
              <a:rPr sz="2900">
                <a:solidFill>
                  <a:srgbClr val="FFFFFF"/>
                </a:solidFill>
              </a:rPr>
              <a:t>楼共</a:t>
            </a:r>
            <a:r>
              <a:rPr sz="2900">
                <a:solidFill>
                  <a:srgbClr val="FFFFFF"/>
                </a:solidFill>
              </a:rPr>
              <a:t>48</a:t>
            </a:r>
            <a:r>
              <a:rPr sz="2900">
                <a:solidFill>
                  <a:srgbClr val="FFFFFF"/>
                </a:solidFill>
              </a:rPr>
              <a:t>间活动室改为教室使用。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981200" y="3429000"/>
            <a:ext cx="2895600" cy="25146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</a:p>
        </p:txBody>
      </p:sp>
      <p:sp>
        <p:nvSpPr>
          <p:cNvPr id="154" name="Shape 154"/>
          <p:cNvSpPr/>
          <p:nvPr/>
        </p:nvSpPr>
        <p:spPr>
          <a:xfrm>
            <a:off x="569984" y="865608"/>
            <a:ext cx="8421511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若能这样规划，宽柔中学就会有足够的教室</a:t>
            </a:r>
            <a:endParaRPr sz="32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 algn="just"/>
            <a:r>
              <a:rPr sz="32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以实行全日制。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519627" y="347104"/>
            <a:ext cx="8281786" cy="89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迎接另一个百年，宽柔校友会的建议书是朝四大元素去思考：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96091" y="608839"/>
            <a:ext cx="8089163" cy="6747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2500">
                <a:solidFill>
                  <a:srgbClr val="FFFFFF"/>
                </a:solidFill>
              </a:rPr>
              <a:t>宽柔中学董事部对新山宽柔中学</a:t>
            </a: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(</a:t>
            </a:r>
            <a:r>
              <a:rPr sz="2500">
                <a:solidFill>
                  <a:srgbClr val="FFFFFF"/>
                </a:solidFill>
              </a:rPr>
              <a:t>非盈利</a:t>
            </a: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)</a:t>
            </a:r>
            <a:r>
              <a:rPr sz="2500">
                <a:solidFill>
                  <a:srgbClr val="FFFFFF"/>
                </a:solidFill>
              </a:rPr>
              <a:t>有限公司会员发出了</a:t>
            </a: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“</a:t>
            </a:r>
            <a:r>
              <a:rPr sz="2500">
                <a:solidFill>
                  <a:srgbClr val="FFFFFF"/>
                </a:solidFill>
              </a:rPr>
              <a:t>请出席特别会员大会</a:t>
            </a: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”</a:t>
            </a:r>
            <a:r>
              <a:rPr sz="2500">
                <a:solidFill>
                  <a:srgbClr val="FFFFFF"/>
                </a:solidFill>
              </a:rPr>
              <a:t>之通知书，书明讨论事项：</a:t>
            </a:r>
            <a:br>
              <a:rPr sz="2500">
                <a:solidFill>
                  <a:srgbClr val="FFFFFF"/>
                </a:solidFill>
              </a:rPr>
            </a:br>
            <a:br>
              <a:rPr sz="2500">
                <a:solidFill>
                  <a:srgbClr val="FFFFFF"/>
                </a:solidFill>
              </a:rPr>
            </a:b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3.1 </a:t>
            </a:r>
            <a:r>
              <a:rPr sz="2500">
                <a:solidFill>
                  <a:srgbClr val="FFFFFF"/>
                </a:solidFill>
              </a:rPr>
              <a:t>为配合未来学生人数的增加及教学设备改善的需要，学校行政部建议并获得董事会同意下，建议：</a:t>
            </a:r>
            <a:endParaRPr>
              <a:solidFill>
                <a:srgbClr val="FFFFFF"/>
              </a:solidFill>
            </a:endParaRPr>
          </a:p>
          <a:p>
            <a:pPr lvl="0" algn="just"/>
            <a:endParaRPr sz="25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3.1.1 </a:t>
            </a:r>
            <a:r>
              <a:rPr sz="2500">
                <a:solidFill>
                  <a:srgbClr val="FFFFFF"/>
                </a:solidFill>
              </a:rPr>
              <a:t>拆除乐群楼，在原址兴建两栋新教学楼，其高度交给大型发展委员会及顾问工程师处理之。</a:t>
            </a:r>
            <a:endParaRPr>
              <a:solidFill>
                <a:srgbClr val="FFFFFF"/>
              </a:solidFill>
            </a:endParaRPr>
          </a:p>
          <a:p>
            <a:pPr lvl="0" algn="just"/>
            <a:endParaRPr sz="25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3.1.2 </a:t>
            </a:r>
            <a:r>
              <a:rPr sz="2500">
                <a:solidFill>
                  <a:srgbClr val="FFFFFF"/>
                </a:solidFill>
              </a:rPr>
              <a:t>兴建多层综合体育馆及地下停车场，内部设计细节交给大型发展委员会及顾问工程师处理之。</a:t>
            </a:r>
            <a:endParaRPr>
              <a:solidFill>
                <a:srgbClr val="FFFFFF"/>
              </a:solidFill>
            </a:endParaRPr>
          </a:p>
          <a:p>
            <a:pPr lvl="0" algn="just"/>
            <a:endParaRPr sz="25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3.1.3 </a:t>
            </a:r>
            <a:r>
              <a:rPr sz="2500">
                <a:solidFill>
                  <a:srgbClr val="FFFFFF"/>
                </a:solidFill>
              </a:rPr>
              <a:t>配合新教学楼、综合体育馆及地下停车场等的建设，改善各基础设施。</a:t>
            </a:r>
            <a:endParaRPr>
              <a:solidFill>
                <a:srgbClr val="FFFFFF"/>
              </a:solidFill>
            </a:endParaRPr>
          </a:p>
          <a:p>
            <a:pPr lvl="0" algn="just"/>
            <a:endParaRPr sz="19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endParaRPr sz="2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endParaRPr sz="2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endParaRPr sz="2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endParaRPr sz="2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just"/>
            <a:endParaRPr sz="2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19626" y="5499646"/>
            <a:ext cx="8359776" cy="1470026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这几个元素互相配搭能更好的执行全人教育，导入师生身心提升的重要元素</a:t>
            </a:r>
            <a:r>
              <a:rPr sz="250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</a:t>
            </a:r>
            <a:r>
              <a:rPr sz="2500">
                <a:solidFill>
                  <a:srgbClr val="FFFFFF"/>
                </a:solidFill>
              </a:rPr>
              <a:t>，让大家有个愉快的校园生活。</a:t>
            </a:r>
          </a:p>
        </p:txBody>
      </p:sp>
      <p:grpSp>
        <p:nvGrpSpPr>
          <p:cNvPr id="161" name="Group 16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11111" y="3646172"/>
            <a:ext cx="1590521" cy="1507514"/>
            <a:chOff x="0" y="0"/>
            <a:chExt cx="1590520" cy="1507513"/>
          </a:xfrm>
        </p:grpSpPr>
        <p:sp>
          <p:nvSpPr>
            <p:cNvPr id="159" name="Shape 159"/>
            <p:cNvSpPr/>
            <p:nvPr/>
          </p:nvSpPr>
          <p:spPr>
            <a:xfrm>
              <a:off x="-1" y="0"/>
              <a:ext cx="1590522" cy="150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9B7D8"/>
                </a:gs>
                <a:gs pos="100000">
                  <a:srgbClr val="A5E6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32925" y="437908"/>
              <a:ext cx="1124669" cy="631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b="1"/>
                <a:t>J</a:t>
              </a:r>
              <a:r>
                <a:rPr b="1"/>
                <a:t>、</a:t>
              </a:r>
              <a:r>
                <a:rPr b="1"/>
                <a:t>K</a:t>
              </a:r>
              <a:r>
                <a:rPr b="1"/>
                <a:t>楼共</a:t>
              </a:r>
              <a:r>
                <a:rPr b="1"/>
                <a:t>48</a:t>
              </a:r>
              <a:r>
                <a:rPr b="1"/>
                <a:t>间教室</a:t>
              </a:r>
            </a:p>
          </p:txBody>
        </p:sp>
      </p:grpSp>
      <p:grpSp>
        <p:nvGrpSpPr>
          <p:cNvPr id="164" name="Group 164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170257" y="2570843"/>
            <a:ext cx="1590521" cy="1507515"/>
            <a:chOff x="0" y="0"/>
            <a:chExt cx="1590520" cy="1507513"/>
          </a:xfrm>
        </p:grpSpPr>
        <p:sp>
          <p:nvSpPr>
            <p:cNvPr id="162" name="Shape 162"/>
            <p:cNvSpPr/>
            <p:nvPr/>
          </p:nvSpPr>
          <p:spPr>
            <a:xfrm>
              <a:off x="-1" y="0"/>
              <a:ext cx="1590522" cy="150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9B7D8"/>
                </a:gs>
                <a:gs pos="100000">
                  <a:srgbClr val="A5E6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32925" y="470165"/>
              <a:ext cx="1124669" cy="567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/>
              </a:lvl1pPr>
            </a:lstStyle>
            <a:p>
              <a:pPr lvl="0">
                <a:defRPr b="0"/>
              </a:pPr>
              <a:r>
                <a:rPr b="1"/>
                <a:t>综合体育中心</a:t>
              </a:r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2102931" y="1396915"/>
            <a:ext cx="1238567" cy="1173928"/>
            <a:chOff x="0" y="0"/>
            <a:chExt cx="1238566" cy="1173927"/>
          </a:xfrm>
        </p:grpSpPr>
        <p:sp>
          <p:nvSpPr>
            <p:cNvPr id="165" name="Shape 165"/>
            <p:cNvSpPr/>
            <p:nvPr/>
          </p:nvSpPr>
          <p:spPr>
            <a:xfrm>
              <a:off x="-1" y="0"/>
              <a:ext cx="1238568" cy="117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81383" y="303372"/>
              <a:ext cx="875799" cy="567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/>
              </a:lvl1pPr>
            </a:lstStyle>
            <a:p>
              <a:pPr lvl="0">
                <a:defRPr b="0"/>
              </a:pPr>
              <a:r>
                <a:rPr b="1"/>
                <a:t>中央厨房</a:t>
              </a:r>
            </a:p>
          </p:txBody>
        </p:sp>
      </p:grpSp>
      <p:sp>
        <p:nvSpPr>
          <p:cNvPr id="168" name="Shape 168"/>
          <p:cNvSpPr/>
          <p:nvPr/>
        </p:nvSpPr>
        <p:spPr>
          <a:xfrm rot="3540081">
            <a:off x="2502434" y="2963823"/>
            <a:ext cx="972556" cy="28043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 rot="21075148">
            <a:off x="3813564" y="4016524"/>
            <a:ext cx="2358415" cy="282627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hape 170"/>
          <p:cNvSpPr/>
          <p:nvPr/>
        </p:nvSpPr>
        <p:spPr>
          <a:xfrm rot="1370240">
            <a:off x="3308229" y="2762294"/>
            <a:ext cx="2722605" cy="335031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3" name="Group 1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944065" y="4552365"/>
            <a:ext cx="1268859" cy="1202641"/>
            <a:chOff x="0" y="0"/>
            <a:chExt cx="1268858" cy="1202640"/>
          </a:xfrm>
        </p:grpSpPr>
        <p:sp>
          <p:nvSpPr>
            <p:cNvPr id="171" name="Shape 171"/>
            <p:cNvSpPr/>
            <p:nvPr/>
          </p:nvSpPr>
          <p:spPr>
            <a:xfrm>
              <a:off x="-1" y="-1"/>
              <a:ext cx="1268860" cy="120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9B7D8"/>
                </a:gs>
                <a:gs pos="100000">
                  <a:srgbClr val="A5E6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85819" y="317728"/>
              <a:ext cx="897219" cy="567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b="1"/>
                <a:t>地下</a:t>
              </a:r>
              <a:endParaRPr b="1">
                <a:solidFill>
                  <a:srgbClr val="FFFFFF"/>
                </a:solidFill>
              </a:endParaRPr>
            </a:p>
            <a:p>
              <a:pPr lvl="0" algn="ctr"/>
              <a:r>
                <a:rPr b="1"/>
                <a:t>停车场</a:t>
              </a:r>
            </a:p>
          </p:txBody>
        </p:sp>
      </p:grpSp>
      <p:sp>
        <p:nvSpPr>
          <p:cNvPr id="174" name="Shape 174"/>
          <p:cNvSpPr/>
          <p:nvPr/>
        </p:nvSpPr>
        <p:spPr>
          <a:xfrm>
            <a:off x="519627" y="347104"/>
            <a:ext cx="8281786" cy="89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迎接另一个百年，宽柔校友会的建议书是朝四大元素去思考：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15244" y="651932"/>
            <a:ext cx="7865534" cy="299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在母校宽柔百年庆之际，宽柔校友会建议只宣布筹建综合活动中心及地下停车场。</a:t>
            </a:r>
            <a:endParaRPr sz="3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/>
            <a:endParaRPr sz="3100">
              <a:solidFill>
                <a:srgbClr val="FFFFFF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/>
            <a:r>
              <a:rPr sz="45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就此，硬体扩建与人文环境可以并存，敬业楼和乐群楼理应获得保留。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78"/>
          <p:cNvGraphicFramePr/>
          <p:nvPr/>
        </p:nvGraphicFramePr>
        <p:xfrm>
          <a:off x="372653" y="1298200"/>
          <a:ext cx="8114071" cy="499539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57035"/>
                <a:gridCol w="4057035"/>
              </a:tblGrid>
              <a:tr h="529992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宽中行政部建议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宽柔校友会建议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4465400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3100"/>
                        <a:t>当务之急，是拆除乐群楼，在原址建两栋教学大楼，楼高交给硬体发展建设小组决定。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3100"/>
                        <a:t>当务之急，兴建综合活动中心。此中心设：</a:t>
                      </a:r>
                      <a:endParaRPr b="1" i="1" sz="3100"/>
                    </a:p>
                    <a:p>
                      <a:pPr lvl="0" algn="l">
                        <a:defRPr b="0" i="0" sz="1800"/>
                      </a:pPr>
                      <a:r>
                        <a:rPr b="1" i="1" sz="3100"/>
                        <a:t>(1)</a:t>
                      </a:r>
                      <a:r>
                        <a:rPr b="1" i="1" sz="3100"/>
                        <a:t>课外活动团室</a:t>
                      </a:r>
                      <a:endParaRPr b="1" i="1" sz="3100"/>
                    </a:p>
                    <a:p>
                      <a:pPr lvl="0" algn="l">
                        <a:defRPr b="0" i="0" sz="1800"/>
                      </a:pPr>
                      <a:r>
                        <a:rPr b="1" i="1" sz="3100"/>
                        <a:t>(2)</a:t>
                      </a:r>
                      <a:r>
                        <a:rPr b="1" i="1" sz="3100"/>
                        <a:t>室内球类运动场、</a:t>
                      </a:r>
                      <a:r>
                        <a:rPr b="1" i="1" sz="3100"/>
                        <a:t>(3)</a:t>
                      </a:r>
                      <a:r>
                        <a:rPr b="1" i="1" sz="3100"/>
                        <a:t>教职员办公室</a:t>
                      </a:r>
                      <a:endParaRPr b="1" i="1" sz="3100"/>
                    </a:p>
                    <a:p>
                      <a:pPr lvl="0" algn="l">
                        <a:defRPr b="0" i="0" sz="1800"/>
                      </a:pPr>
                      <a:r>
                        <a:rPr b="1" i="1" sz="3100"/>
                        <a:t>(4)</a:t>
                      </a:r>
                      <a:r>
                        <a:rPr b="1" i="1" sz="3100"/>
                        <a:t>食堂。</a:t>
                      </a:r>
                      <a:endParaRPr b="1" i="1" sz="3100"/>
                    </a:p>
                    <a:p>
                      <a:pPr lvl="0" algn="l">
                        <a:defRPr b="0" i="0" sz="1800"/>
                      </a:pPr>
                      <a:r>
                        <a:rPr b="1" i="1" sz="3100"/>
                        <a:t>它能辅助</a:t>
                      </a:r>
                      <a:r>
                        <a:rPr b="1" i="1" sz="3100"/>
                        <a:t>J</a:t>
                      </a:r>
                      <a:r>
                        <a:rPr b="1" i="1" sz="3100"/>
                        <a:t>、</a:t>
                      </a:r>
                      <a:r>
                        <a:rPr b="1" i="1" sz="3100"/>
                        <a:t>K</a:t>
                      </a:r>
                      <a:r>
                        <a:rPr b="1" i="1" sz="3100"/>
                        <a:t>楼改为教室使用。所以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不需要</a:t>
                      </a:r>
                      <a:r>
                        <a:rPr b="1" i="1" sz="3100"/>
                        <a:t>拆除旧楼。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9" name="Shape 179"/>
          <p:cNvSpPr/>
          <p:nvPr/>
        </p:nvSpPr>
        <p:spPr>
          <a:xfrm>
            <a:off x="372653" y="498546"/>
            <a:ext cx="3253741" cy="48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什么是当务之急？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81"/>
          <p:cNvGraphicFramePr/>
          <p:nvPr/>
        </p:nvGraphicFramePr>
        <p:xfrm>
          <a:off x="557869" y="1338146"/>
          <a:ext cx="7998443" cy="46774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998442"/>
              </a:tblGrid>
              <a:tr h="665630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宽中行政部指出所面对的问题：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4011769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  <a:t>A) </a:t>
                      </a:r>
                      <a:r>
                        <a:rPr b="1" i="1" sz="3100"/>
                        <a:t>需要招收更多学生，而目前教室不足。</a:t>
                      </a:r>
                      <a:br>
                        <a:rPr b="1" i="1" sz="3100"/>
                      </a:br>
                      <a:br>
                        <a:rPr b="1" i="1" sz="3100"/>
                      </a:br>
                      <a: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  <a:t>B) </a:t>
                      </a:r>
                      <a:r>
                        <a:rPr b="1" i="1" sz="3100"/>
                        <a:t>乐群楼、敬业楼课室设备老旧。</a:t>
                      </a:r>
                      <a:endParaRPr sz="3100">
                        <a:latin typeface="Heiti TC Medium"/>
                        <a:ea typeface="Heiti TC Medium"/>
                        <a:cs typeface="Heiti TC Medium"/>
                        <a:sym typeface="Heiti TC Medium"/>
                      </a:endParaRPr>
                    </a:p>
                    <a:p>
                      <a:pPr lvl="0" algn="l">
                        <a:defRPr b="0" i="0" sz="1800"/>
                      </a:pPr>
                      <a:b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</a:br>
                      <a: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  <a:t>C) </a:t>
                      </a:r>
                      <a:r>
                        <a:rPr b="1" i="1" sz="3100"/>
                        <a:t>要实行董教讨论已久的全日制。</a:t>
                      </a:r>
                      <a:endParaRPr sz="3100">
                        <a:latin typeface="Heiti TC Medium"/>
                        <a:ea typeface="Heiti TC Medium"/>
                        <a:cs typeface="Heiti TC Medium"/>
                        <a:sym typeface="Heiti TC Medium"/>
                      </a:endParaRPr>
                    </a:p>
                    <a:p>
                      <a:pPr lvl="0" algn="l">
                        <a:defRPr b="0" i="0" sz="1800"/>
                      </a:pPr>
                      <a:b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</a:br>
                      <a: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  <a:t>D) J</a:t>
                      </a:r>
                      <a:r>
                        <a:rPr b="1" i="1" sz="3100"/>
                        <a:t>、</a:t>
                      </a:r>
                      <a:r>
                        <a:rPr sz="3100">
                          <a:latin typeface="Heiti TC Medium"/>
                          <a:ea typeface="Heiti TC Medium"/>
                          <a:cs typeface="Heiti TC Medium"/>
                          <a:sym typeface="Heiti TC Medium"/>
                        </a:rPr>
                        <a:t>K</a:t>
                      </a:r>
                      <a:r>
                        <a:rPr b="1" i="1" sz="3100"/>
                        <a:t>楼地处偏远，远离行政中心；吵杂。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2" name="Shape 182"/>
          <p:cNvSpPr/>
          <p:nvPr/>
        </p:nvSpPr>
        <p:spPr>
          <a:xfrm>
            <a:off x="424176" y="513423"/>
            <a:ext cx="831039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100">
                <a:solidFill>
                  <a:srgbClr val="FFFFFF"/>
                </a:solidFill>
              </a:rPr>
              <a:t>在</a:t>
            </a:r>
            <a:r>
              <a:rPr sz="3100">
                <a:solidFill>
                  <a:srgbClr val="FFFFFF"/>
                </a:solidFill>
              </a:rPr>
              <a:t>9</a:t>
            </a:r>
            <a:r>
              <a:rPr sz="3100">
                <a:solidFill>
                  <a:srgbClr val="FFFFFF"/>
                </a:solidFill>
              </a:rPr>
              <a:t>月</a:t>
            </a:r>
            <a:r>
              <a:rPr sz="3100">
                <a:solidFill>
                  <a:srgbClr val="FFFFFF"/>
                </a:solidFill>
              </a:rPr>
              <a:t>23</a:t>
            </a:r>
            <a:r>
              <a:rPr sz="3100">
                <a:solidFill>
                  <a:srgbClr val="FFFFFF"/>
                </a:solidFill>
              </a:rPr>
              <a:t>日宽柔校友会与宽中董教人员的交流会：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Table 184"/>
          <p:cNvGraphicFramePr/>
          <p:nvPr/>
        </p:nvGraphicFramePr>
        <p:xfrm>
          <a:off x="513417" y="702083"/>
          <a:ext cx="8080118" cy="614172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40058"/>
                <a:gridCol w="4040058"/>
              </a:tblGrid>
              <a:tr h="497250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宽中行政部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宽柔校友会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5644470">
                <a:tc>
                  <a:txBody>
                    <a:bodyPr/>
                    <a:lstStyle/>
                    <a:p>
                      <a:pPr lvl="0" marL="342900" indent="-342900" algn="l">
                        <a:buSzPct val="100000"/>
                        <a:buAutoNum type="arabicParenBoth" startAt="1"/>
                        <a:defRPr b="0" i="0" sz="1800"/>
                      </a:pPr>
                      <a:r>
                        <a:rPr b="1" i="1"/>
                        <a:t>设计上它是活动用，不适合做教室。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(2)  </a:t>
                      </a:r>
                      <a:r>
                        <a:rPr b="1" i="1"/>
                        <a:t>偏远地区，远离行政中心不易管理，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       </a:t>
                      </a:r>
                      <a:r>
                        <a:rPr b="1" i="1"/>
                        <a:t>老师上课也走得远。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endParaRPr b="1" i="1"/>
                    </a:p>
                    <a:p>
                      <a:pPr lvl="0" marL="342900" indent="-342900" algn="l">
                        <a:buSzPct val="100000"/>
                        <a:buAutoNum type="arabicParenBoth" startAt="3"/>
                        <a:defRPr b="0" i="0" sz="1800"/>
                      </a:pPr>
                      <a:r>
                        <a:rPr b="1" i="1"/>
                        <a:t>巴士排烟、废气重</a:t>
                      </a:r>
                      <a:r>
                        <a:rPr b="1" i="1"/>
                        <a:t>; </a:t>
                      </a:r>
                      <a:r>
                        <a:rPr b="1" i="1"/>
                        <a:t>吵杂。</a:t>
                      </a:r>
                      <a:r>
                        <a:rPr b="1" i="1"/>
                        <a:t> 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 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 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 </a:t>
                      </a:r>
                      <a:endParaRPr b="1" i="1"/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/>
                        <a:t>（</a:t>
                      </a:r>
                      <a:r>
                        <a:rPr b="1" i="1"/>
                        <a:t>1</a:t>
                      </a:r>
                      <a:r>
                        <a:rPr b="1" i="1"/>
                        <a:t>）行政人员在交流会里说</a:t>
                      </a:r>
                      <a:r>
                        <a:rPr b="1" i="1"/>
                        <a:t>——</a:t>
                      </a:r>
                      <a:r>
                        <a:rPr b="1" i="1"/>
                        <a:t>从整个学校的楼宇来看，</a:t>
                      </a:r>
                      <a:r>
                        <a:rPr b="1" i="1"/>
                        <a:t>JK</a:t>
                      </a:r>
                      <a:r>
                        <a:rPr b="1" i="1"/>
                        <a:t>楼的设计比较理想，它的光线和照明和通风系统，自来水管、风扇也足够，都会比敬业和乐群楼来得好。它本身每间课室都有各自的电箱，发生问题时不会影响其他教室上课。因有独立电箱在楼梯处。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（</a:t>
                      </a:r>
                      <a:r>
                        <a:rPr b="1" i="1"/>
                        <a:t>2</a:t>
                      </a:r>
                      <a:r>
                        <a:rPr b="1" i="1"/>
                        <a:t>）建议中的综合体育馆靠近</a:t>
                      </a:r>
                      <a:r>
                        <a:rPr b="1" i="1"/>
                        <a:t>J</a:t>
                      </a:r>
                      <a:r>
                        <a:rPr b="1" i="1"/>
                        <a:t>、</a:t>
                      </a:r>
                      <a:r>
                        <a:rPr b="1" i="1"/>
                        <a:t>K</a:t>
                      </a:r>
                      <a:r>
                        <a:rPr b="1" i="1"/>
                        <a:t>楼，将有两间教职员办公室（</a:t>
                      </a:r>
                      <a:r>
                        <a:rPr b="1" i="1"/>
                        <a:t>860</a:t>
                      </a:r>
                      <a:r>
                        <a:rPr b="1" i="1"/>
                        <a:t>方尺／一间）方便教职员使用，因此不会有太大的管理问题；底层设有</a:t>
                      </a:r>
                      <a:r>
                        <a:rPr b="1" i="1"/>
                        <a:t>6200</a:t>
                      </a:r>
                      <a:r>
                        <a:rPr b="1" i="1"/>
                        <a:t>方尺的食堂，能解决</a:t>
                      </a:r>
                      <a:r>
                        <a:rPr b="1" i="1"/>
                        <a:t>J</a:t>
                      </a:r>
                      <a:r>
                        <a:rPr b="1" i="1"/>
                        <a:t>、</a:t>
                      </a:r>
                      <a:r>
                        <a:rPr b="1" i="1"/>
                        <a:t>K</a:t>
                      </a:r>
                      <a:r>
                        <a:rPr b="1" i="1"/>
                        <a:t>楼区域师生用餐的问题，也舒缓并分散全校师生密集过度拥挤的问题。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 </a:t>
                      </a:r>
                      <a:endParaRPr b="1" i="1"/>
                    </a:p>
                    <a:p>
                      <a:pPr lvl="0" algn="l">
                        <a:defRPr b="0" i="0" sz="1800"/>
                      </a:pPr>
                      <a:r>
                        <a:rPr b="1" i="1"/>
                        <a:t>  </a:t>
                      </a:r>
                      <a:r>
                        <a:rPr b="1" i="1"/>
                        <a:t>（</a:t>
                      </a:r>
                      <a:r>
                        <a:rPr b="1" i="1"/>
                        <a:t>3</a:t>
                      </a:r>
                      <a:r>
                        <a:rPr b="1" i="1"/>
                        <a:t>）把车停在地下停车场，停车场有健全的排烟系统，未来</a:t>
                      </a:r>
                      <a:r>
                        <a:rPr b="1" i="1"/>
                        <a:t>J</a:t>
                      </a:r>
                      <a:r>
                        <a:rPr b="1" i="1"/>
                        <a:t>、</a:t>
                      </a:r>
                      <a:r>
                        <a:rPr b="1" i="1"/>
                        <a:t>K</a:t>
                      </a:r>
                      <a:r>
                        <a:rPr b="1" i="1"/>
                        <a:t>楼就不会面对巴士排烟、废气和吵杂等问题。</a:t>
                      </a:r>
                      <a:r>
                        <a:rPr b="1" i="1"/>
                        <a:t> </a:t>
                      </a:r>
                      <a:endParaRPr b="1" i="1"/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5" name="Shape 185"/>
          <p:cNvSpPr/>
          <p:nvPr/>
        </p:nvSpPr>
        <p:spPr>
          <a:xfrm>
            <a:off x="442902" y="-1089088"/>
            <a:ext cx="366801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100">
                <a:solidFill>
                  <a:srgbClr val="FFFFFF"/>
                </a:solidFill>
              </a:rPr>
              <a:t>关于</a:t>
            </a:r>
            <a:r>
              <a:rPr sz="3100">
                <a:solidFill>
                  <a:srgbClr val="FFFFFF"/>
                </a:solidFill>
              </a:rPr>
              <a:t>J</a:t>
            </a:r>
            <a:r>
              <a:rPr sz="3100">
                <a:solidFill>
                  <a:srgbClr val="FFFFFF"/>
                </a:solidFill>
              </a:rPr>
              <a:t>、</a:t>
            </a:r>
            <a:r>
              <a:rPr sz="3100">
                <a:solidFill>
                  <a:srgbClr val="FFFFFF"/>
                </a:solidFill>
              </a:rPr>
              <a:t>K</a:t>
            </a:r>
            <a:r>
              <a:rPr sz="3100">
                <a:solidFill>
                  <a:srgbClr val="FFFFFF"/>
                </a:solidFill>
              </a:rPr>
              <a:t>楼的情况：</a:t>
            </a:r>
          </a:p>
        </p:txBody>
      </p:sp>
      <p:sp>
        <p:nvSpPr>
          <p:cNvPr id="186" name="Shape 186"/>
          <p:cNvSpPr/>
          <p:nvPr/>
        </p:nvSpPr>
        <p:spPr>
          <a:xfrm>
            <a:off x="491135" y="158580"/>
            <a:ext cx="288933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500">
                <a:solidFill>
                  <a:srgbClr val="FFFFFF"/>
                </a:solidFill>
              </a:rPr>
              <a:t>关于</a:t>
            </a:r>
            <a:r>
              <a:rPr sz="2500">
                <a:solidFill>
                  <a:srgbClr val="FFFFFF"/>
                </a:solidFill>
              </a:rPr>
              <a:t>J</a:t>
            </a:r>
            <a:r>
              <a:rPr sz="2500">
                <a:solidFill>
                  <a:srgbClr val="FFFFFF"/>
                </a:solidFill>
              </a:rPr>
              <a:t>、</a:t>
            </a:r>
            <a:r>
              <a:rPr sz="2500">
                <a:solidFill>
                  <a:srgbClr val="FFFFFF"/>
                </a:solidFill>
              </a:rPr>
              <a:t>K</a:t>
            </a:r>
            <a:r>
              <a:rPr sz="2500">
                <a:solidFill>
                  <a:srgbClr val="FFFFFF"/>
                </a:solidFill>
              </a:rPr>
              <a:t>楼的情况</a:t>
            </a:r>
            <a:r>
              <a:rPr>
                <a:solidFill>
                  <a:srgbClr val="FFFFFF"/>
                </a:solidFill>
              </a:rPr>
              <a:t>：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le 188"/>
          <p:cNvGraphicFramePr/>
          <p:nvPr/>
        </p:nvGraphicFramePr>
        <p:xfrm>
          <a:off x="372653" y="1191969"/>
          <a:ext cx="8350775" cy="56083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75387"/>
                <a:gridCol w="4175387"/>
              </a:tblGrid>
              <a:tr h="930528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宽中行政部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宽柔校友会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467779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2500"/>
                        <a:t>1</a:t>
                      </a:r>
                      <a:r>
                        <a:rPr b="1" i="1" sz="2500"/>
                        <a:t>）课室太窄、学生又多，容易作弊。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2</a:t>
                      </a:r>
                      <a:r>
                        <a:rPr b="1" i="1" sz="2500"/>
                        <a:t>）厕所臭、漏水、扩音器电缆有问题、</a:t>
                      </a:r>
                      <a:r>
                        <a:rPr b="1" i="1" sz="2500"/>
                        <a:t> 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      </a:t>
                      </a:r>
                      <a:r>
                        <a:rPr b="1" i="1" sz="2500"/>
                        <a:t>无雨盖衔接其他楼宇。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3</a:t>
                      </a:r>
                      <a:r>
                        <a:rPr b="1" i="1" sz="2500"/>
                        <a:t>）建筑物老旧。</a:t>
                      </a:r>
                      <a:endParaRPr b="1" i="1" sz="2500"/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2500"/>
                        <a:t>（</a:t>
                      </a:r>
                      <a:r>
                        <a:rPr b="1" i="1" sz="2500"/>
                        <a:t>1</a:t>
                      </a:r>
                      <a:r>
                        <a:rPr b="1" i="1" sz="2500"/>
                        <a:t>）技术上可以调整，不是问题。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 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（</a:t>
                      </a:r>
                      <a:r>
                        <a:rPr b="1" i="1" sz="2500"/>
                        <a:t>2</a:t>
                      </a:r>
                      <a:r>
                        <a:rPr b="1" i="1" sz="2500"/>
                        <a:t>）（</a:t>
                      </a:r>
                      <a:r>
                        <a:rPr b="1" i="1" sz="2500"/>
                        <a:t>3</a:t>
                      </a:r>
                      <a:r>
                        <a:rPr b="1" i="1" sz="2500"/>
                        <a:t>）前阵子我们有个机缘去到中化中学庆百年。我们在校园里面询问了中化校友一些关于处理旧校舍的问题。发现到他们的校舍比我们的还残旧，但是它校舍内部的设备全部都已更新，依然是良好的教学环境。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 </a:t>
                      </a:r>
                      <a:endParaRPr b="1" i="1" sz="2500"/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9" name="Shape 189"/>
          <p:cNvSpPr/>
          <p:nvPr/>
        </p:nvSpPr>
        <p:spPr>
          <a:xfrm>
            <a:off x="372654" y="258842"/>
            <a:ext cx="5222241" cy="486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关于敬业楼和乐群楼的问题：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Table 191"/>
          <p:cNvGraphicFramePr/>
          <p:nvPr/>
        </p:nvGraphicFramePr>
        <p:xfrm>
          <a:off x="406075" y="789865"/>
          <a:ext cx="8005404" cy="55168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02701"/>
                <a:gridCol w="4002701"/>
              </a:tblGrid>
              <a:tr h="415104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solidFill>
                            <a:srgbClr val="FFFFFF"/>
                          </a:solidFill>
                        </a:rPr>
                        <a:t>宽中行政部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500">
                          <a:solidFill>
                            <a:srgbClr val="FFFFFF"/>
                          </a:solidFill>
                        </a:rPr>
                        <a:t>宽柔校友会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51017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2500"/>
                        <a:t>1</a:t>
                      </a:r>
                      <a:r>
                        <a:rPr b="1" i="1" sz="2500"/>
                        <a:t>）招收更多学生。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2</a:t>
                      </a:r>
                      <a:r>
                        <a:rPr b="1" i="1" sz="2500"/>
                        <a:t>）目标</a:t>
                      </a:r>
                      <a:r>
                        <a:rPr b="1" i="1" sz="2500"/>
                        <a:t>6400</a:t>
                      </a:r>
                      <a:r>
                        <a:rPr b="1" i="1" sz="2500"/>
                        <a:t>学生执行全日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        </a:t>
                      </a:r>
                      <a:r>
                        <a:rPr b="1" i="1" sz="2500"/>
                        <a:t>制。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3</a:t>
                      </a:r>
                      <a:r>
                        <a:rPr b="1" i="1" sz="2500"/>
                        <a:t>）课室</a:t>
                      </a:r>
                      <a:r>
                        <a:rPr b="1" i="1" sz="2500"/>
                        <a:t>140</a:t>
                      </a:r>
                      <a:r>
                        <a:rPr b="1" i="1" sz="2500"/>
                        <a:t>间，理想人数每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       </a:t>
                      </a:r>
                      <a:r>
                        <a:rPr b="1" i="1" sz="2500"/>
                        <a:t>班</a:t>
                      </a:r>
                      <a:r>
                        <a:rPr b="1" i="1" sz="2500"/>
                        <a:t>45</a:t>
                      </a:r>
                      <a:r>
                        <a:rPr b="1" i="1" sz="2500"/>
                        <a:t>人。 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4</a:t>
                      </a:r>
                      <a:r>
                        <a:rPr b="1" i="1" sz="2500"/>
                        <a:t>）为了加强竞争力。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5</a:t>
                      </a:r>
                      <a:r>
                        <a:rPr b="1" i="1" sz="2500"/>
                        <a:t>）家长要求更好的环境。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2500"/>
                        <a:t>在有其他替代方案的情况下，要达到行政部要求的理想，拆楼不是唯一的方案。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宽柔是华校公产，不能随意拆除，应谨慎对待先辈辛苦筹建的建筑楼宇。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敬业和乐群楼，当年还是从各地筹款获得、不足的建筑费是变卖了宽友楼附近的地段来支付建筑商的建筑费的。</a:t>
                      </a:r>
                      <a:endParaRPr b="1" i="1" sz="2500"/>
                    </a:p>
                    <a:p>
                      <a:pPr lvl="0" algn="l">
                        <a:defRPr b="0" i="0" sz="1800"/>
                      </a:pPr>
                      <a:r>
                        <a:rPr b="1" i="1" sz="2500"/>
                        <a:t> 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2" name="Shape 192"/>
          <p:cNvSpPr/>
          <p:nvPr/>
        </p:nvSpPr>
        <p:spPr>
          <a:xfrm>
            <a:off x="406075" y="187057"/>
            <a:ext cx="2860041" cy="48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1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100">
                <a:solidFill>
                  <a:srgbClr val="FFFFFF"/>
                </a:solidFill>
              </a:rPr>
              <a:t>拆旧楼的目的：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94"/>
          <p:cNvGraphicFramePr/>
          <p:nvPr/>
        </p:nvGraphicFramePr>
        <p:xfrm>
          <a:off x="372653" y="756008"/>
          <a:ext cx="8114071" cy="518372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57035"/>
                <a:gridCol w="4057035"/>
              </a:tblGrid>
              <a:tr h="769434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宽中董事部认为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</a:rPr>
                        <a:t>宽柔校友会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4414288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3200"/>
                        <a:t>校友要求保楼只是校友过于感性的表现，很多学生要进宽中大门，所以拆楼并建楼才能让更多学生进来。</a:t>
                      </a:r>
                      <a:r>
                        <a:rPr b="1" i="1" sz="3200"/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b="1" i="1" sz="3100"/>
                        <a:t>宽柔校友会了解要收更多子弟的重要，但校友会觉得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不需要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b="1" i="1" sz="3100"/>
                        <a:t>拆楼也能达到这个目的。</a:t>
                      </a:r>
                      <a:endParaRPr b="1" i="1" sz="3100"/>
                    </a:p>
                    <a:p>
                      <a:pPr lvl="0" algn="l">
                        <a:defRPr b="0" i="0" sz="1800"/>
                      </a:pPr>
                      <a:endParaRPr b="1" i="1" sz="3100"/>
                    </a:p>
                    <a:p>
                      <a:pPr lvl="0" algn="l">
                        <a:defRPr b="0" i="0" sz="1800"/>
                      </a:pPr>
                      <a:r>
                        <a:rPr b="1" i="1" sz="3100"/>
                        <a:t>我们是从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感性</a:t>
                      </a:r>
                      <a:r>
                        <a:rPr b="1" i="1" sz="3100"/>
                        <a:t>和</a:t>
                      </a:r>
                      <a:r>
                        <a:rPr b="1" i="1" sz="3100">
                          <a:solidFill>
                            <a:srgbClr val="FF0000"/>
                          </a:solidFill>
                        </a:rPr>
                        <a:t>理性</a:t>
                      </a:r>
                      <a:r>
                        <a:rPr b="1" i="1" sz="3100"/>
                        <a:t>兼顾的角度来思考</a:t>
                      </a:r>
                      <a:r>
                        <a:rPr b="1" i="1"/>
                        <a:t>。</a:t>
                      </a:r>
                      <a:r>
                        <a:rPr b="1" i="1"/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660399" y="1520825"/>
            <a:ext cx="8004203" cy="3031778"/>
          </a:xfrm>
          <a:prstGeom prst="rect">
            <a:avLst/>
          </a:prstGeom>
        </p:spPr>
        <p:txBody>
          <a:bodyPr/>
          <a:lstStyle/>
          <a:p>
            <a:pPr lvl="0" algn="l" defTabSz="512063">
              <a:defRPr sz="1800">
                <a:solidFill>
                  <a:srgbClr val="000000"/>
                </a:solidFill>
              </a:defRPr>
            </a:pPr>
            <a:br>
              <a:rPr sz="2464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 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至此，大家应该清楚我们的选择是不是只有拆楼一个方案？更何况我们还有</a:t>
            </a:r>
            <a:r>
              <a:rPr sz="1736">
                <a:solidFill>
                  <a:srgbClr val="FFFFFF"/>
                </a:solidFill>
              </a:rPr>
              <a:t>——</a:t>
            </a:r>
            <a:br>
              <a:rPr sz="1736">
                <a:solidFill>
                  <a:srgbClr val="FFFFFF"/>
                </a:solidFill>
              </a:rPr>
            </a:b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A)  </a:t>
            </a:r>
            <a:r>
              <a:rPr sz="1736">
                <a:solidFill>
                  <a:srgbClr val="FFFFFF"/>
                </a:solidFill>
              </a:rPr>
              <a:t>东西交通枢纽的建成，距离已经不是太大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      </a:t>
            </a:r>
            <a:r>
              <a:rPr sz="1736">
                <a:solidFill>
                  <a:srgbClr val="FFFFFF"/>
                </a:solidFill>
              </a:rPr>
              <a:t>的问题。所以理应善用古来分校。古来分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      </a:t>
            </a:r>
            <a:r>
              <a:rPr sz="1736">
                <a:solidFill>
                  <a:srgbClr val="FFFFFF"/>
                </a:solidFill>
              </a:rPr>
              <a:t>校共有</a:t>
            </a:r>
            <a:r>
              <a:rPr sz="1736">
                <a:solidFill>
                  <a:srgbClr val="FFFFFF"/>
                </a:solidFill>
              </a:rPr>
              <a:t>30</a:t>
            </a:r>
            <a:r>
              <a:rPr sz="1736">
                <a:solidFill>
                  <a:srgbClr val="FFFFFF"/>
                </a:solidFill>
              </a:rPr>
              <a:t>英亩土地，目前还有</a:t>
            </a:r>
            <a:r>
              <a:rPr sz="1736">
                <a:solidFill>
                  <a:srgbClr val="FFFFFF"/>
                </a:solidFill>
              </a:rPr>
              <a:t>8</a:t>
            </a:r>
            <a:r>
              <a:rPr sz="1736">
                <a:solidFill>
                  <a:srgbClr val="FFFFFF"/>
                </a:solidFill>
              </a:rPr>
              <a:t>英亩未使用。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B ) </a:t>
            </a:r>
            <a:r>
              <a:rPr sz="1736">
                <a:solidFill>
                  <a:srgbClr val="FFFFFF"/>
                </a:solidFill>
              </a:rPr>
              <a:t>东北区可以建另一所分校。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 </a:t>
            </a:r>
            <a:br>
              <a:rPr sz="1736">
                <a:solidFill>
                  <a:srgbClr val="FFFFFF"/>
                </a:solidFill>
              </a:rPr>
            </a:br>
            <a:r>
              <a:rPr sz="1736">
                <a:solidFill>
                  <a:srgbClr val="FFFFFF"/>
                </a:solidFill>
              </a:rPr>
              <a:t>宽柔校友会热切期盼在迎向另一个百年之际，宽中可以朝向全人教育发展，更为重视软体建设，这是给创校先贤最好的回馈，也是给我们后代子孙最好的礼物。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685800" y="2130425"/>
            <a:ext cx="7772400" cy="2351882"/>
          </a:xfrm>
          <a:prstGeom prst="rect">
            <a:avLst/>
          </a:prstGeom>
        </p:spPr>
        <p:txBody>
          <a:bodyPr/>
          <a:lstStyle/>
          <a:p>
            <a:pPr lvl="0" algn="l" defTabSz="667512">
              <a:defRPr sz="1800">
                <a:solidFill>
                  <a:srgbClr val="000000"/>
                </a:solidFill>
              </a:defRPr>
            </a:pPr>
            <a:r>
              <a:rPr sz="2263">
                <a:solidFill>
                  <a:srgbClr val="FFFFFF"/>
                </a:solidFill>
              </a:rPr>
              <a:t>其实宽中校本部</a:t>
            </a:r>
            <a:r>
              <a:rPr sz="2263">
                <a:solidFill>
                  <a:srgbClr val="FFFFFF"/>
                </a:solidFill>
              </a:rPr>
              <a:t>13.5</a:t>
            </a:r>
            <a:r>
              <a:rPr sz="2263">
                <a:solidFill>
                  <a:srgbClr val="FFFFFF"/>
                </a:solidFill>
              </a:rPr>
              <a:t>英亩人流已经相当拥挤，加上隔壁旧发电厂已拆除正发展为医院，将来这个区块将会面对更大的交通流量问题。</a:t>
            </a:r>
            <a:br>
              <a:rPr sz="2263">
                <a:solidFill>
                  <a:srgbClr val="FFFFFF"/>
                </a:solidFill>
              </a:rPr>
            </a:br>
            <a:br>
              <a:rPr sz="2263">
                <a:solidFill>
                  <a:srgbClr val="FFFFFF"/>
                </a:solidFill>
              </a:rPr>
            </a:br>
            <a:r>
              <a:rPr sz="2263">
                <a:solidFill>
                  <a:srgbClr val="FFFFFF"/>
                </a:solidFill>
              </a:rPr>
              <a:t>再者，其他独中及南院大学升格发展，华社面对筹款压力。</a:t>
            </a:r>
            <a:br>
              <a:rPr sz="2263">
                <a:solidFill>
                  <a:srgbClr val="FFFFFF"/>
                </a:solidFill>
              </a:rPr>
            </a:br>
            <a:r>
              <a:rPr sz="2263">
                <a:solidFill>
                  <a:srgbClr val="FFFFFF"/>
                </a:solidFill>
              </a:rPr>
              <a:t>  </a:t>
            </a:r>
            <a:br>
              <a:rPr sz="2263">
                <a:solidFill>
                  <a:srgbClr val="FFFFFF"/>
                </a:solidFill>
              </a:rPr>
            </a:br>
            <a:r>
              <a:rPr sz="2263">
                <a:solidFill>
                  <a:srgbClr val="FFFFFF"/>
                </a:solidFill>
              </a:rPr>
              <a:t>如果我们有更好的解决方案，为什么不采用？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576555" y="2478441"/>
            <a:ext cx="7772401" cy="1470026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br>
              <a:rPr sz="17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针对宽中董事部于</a:t>
            </a:r>
            <a:r>
              <a:rPr sz="19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12</a:t>
            </a:r>
            <a:r>
              <a:rPr sz="1960">
                <a:solidFill>
                  <a:srgbClr val="FFFFFF"/>
                </a:solidFill>
              </a:rPr>
              <a:t>月</a:t>
            </a:r>
            <a:r>
              <a:rPr sz="19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9</a:t>
            </a:r>
            <a:r>
              <a:rPr sz="1960">
                <a:solidFill>
                  <a:srgbClr val="FFFFFF"/>
                </a:solidFill>
              </a:rPr>
              <a:t>日召开特大</a:t>
            </a:r>
            <a:br>
              <a:rPr sz="1960">
                <a:solidFill>
                  <a:srgbClr val="FFFFFF"/>
                </a:solidFill>
              </a:rPr>
            </a:br>
            <a:br>
              <a:rPr sz="19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由于董事会的提案缺乏具体的建议书及基本的预算数据</a:t>
            </a:r>
            <a:br>
              <a:rPr sz="1960">
                <a:solidFill>
                  <a:srgbClr val="FFFFFF"/>
                </a:solidFill>
              </a:rPr>
            </a:br>
            <a:br>
              <a:rPr sz="19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宽柔校友会建议撤销特大</a:t>
            </a:r>
            <a:br>
              <a:rPr sz="196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685800" y="1527454"/>
            <a:ext cx="7772400" cy="4362550"/>
          </a:xfrm>
          <a:prstGeom prst="rect">
            <a:avLst/>
          </a:prstGeom>
        </p:spPr>
        <p:txBody>
          <a:bodyPr/>
          <a:lstStyle/>
          <a:p>
            <a:pPr lvl="0" algn="l" defTabSz="777240">
              <a:defRPr sz="1800">
                <a:solidFill>
                  <a:srgbClr val="000000"/>
                </a:solidFill>
              </a:defRPr>
            </a:pPr>
            <a:r>
              <a:rPr sz="2635">
                <a:solidFill>
                  <a:srgbClr val="FFFFFF"/>
                </a:solidFill>
              </a:rPr>
              <a:t>总结：</a:t>
            </a:r>
            <a:br>
              <a:rPr sz="2635">
                <a:solidFill>
                  <a:srgbClr val="FFFFFF"/>
                </a:solidFill>
              </a:rPr>
            </a:br>
            <a:r>
              <a:rPr sz="2635">
                <a:solidFill>
                  <a:srgbClr val="FFFFFF"/>
                </a:solidFill>
              </a:rPr>
              <a:t>其实宽柔校友会在整个事情中，一直在探讨更多的可行性，发现到有</a:t>
            </a:r>
            <a:r>
              <a:rPr sz="2635">
                <a:solidFill>
                  <a:srgbClr val="FFFF00"/>
                </a:solidFill>
              </a:rPr>
              <a:t>“</a:t>
            </a:r>
            <a:r>
              <a:rPr sz="2635">
                <a:solidFill>
                  <a:srgbClr val="FFFF00"/>
                </a:solidFill>
              </a:rPr>
              <a:t>不需要</a:t>
            </a:r>
            <a:r>
              <a:rPr sz="2635">
                <a:solidFill>
                  <a:srgbClr val="FFFF00"/>
                </a:solidFill>
              </a:rPr>
              <a:t>”</a:t>
            </a:r>
            <a:r>
              <a:rPr sz="2635">
                <a:solidFill>
                  <a:srgbClr val="FFFFFF"/>
                </a:solidFill>
              </a:rPr>
              <a:t>拆楼的替代方案，绝对以整个社会能否负荷为前题来考量。这件事没有</a:t>
            </a:r>
            <a:r>
              <a:rPr sz="2635">
                <a:solidFill>
                  <a:srgbClr val="FFFFFF"/>
                </a:solidFill>
              </a:rPr>
              <a:t>“</a:t>
            </a:r>
            <a:r>
              <a:rPr sz="2635">
                <a:solidFill>
                  <a:srgbClr val="FFFFFF"/>
                </a:solidFill>
              </a:rPr>
              <a:t>对</a:t>
            </a:r>
            <a:r>
              <a:rPr sz="2635">
                <a:solidFill>
                  <a:srgbClr val="FFFFFF"/>
                </a:solidFill>
              </a:rPr>
              <a:t>”</a:t>
            </a:r>
            <a:r>
              <a:rPr sz="2635">
                <a:solidFill>
                  <a:srgbClr val="FFFFFF"/>
                </a:solidFill>
              </a:rPr>
              <a:t>和</a:t>
            </a:r>
            <a:r>
              <a:rPr sz="2635">
                <a:solidFill>
                  <a:srgbClr val="FFFFFF"/>
                </a:solidFill>
              </a:rPr>
              <a:t>“</a:t>
            </a:r>
            <a:r>
              <a:rPr sz="2635">
                <a:solidFill>
                  <a:srgbClr val="FFFFFF"/>
                </a:solidFill>
              </a:rPr>
              <a:t>错</a:t>
            </a:r>
            <a:r>
              <a:rPr sz="2635">
                <a:solidFill>
                  <a:srgbClr val="FFFFFF"/>
                </a:solidFill>
              </a:rPr>
              <a:t>”</a:t>
            </a:r>
            <a:r>
              <a:rPr sz="2635">
                <a:solidFill>
                  <a:srgbClr val="FFFFFF"/>
                </a:solidFill>
              </a:rPr>
              <a:t>，只是我们发现它</a:t>
            </a:r>
            <a:r>
              <a:rPr sz="2635">
                <a:solidFill>
                  <a:srgbClr val="FFFF00"/>
                </a:solidFill>
              </a:rPr>
              <a:t>“</a:t>
            </a:r>
            <a:r>
              <a:rPr sz="2635">
                <a:solidFill>
                  <a:srgbClr val="FFFF00"/>
                </a:solidFill>
              </a:rPr>
              <a:t>不需要</a:t>
            </a:r>
            <a:r>
              <a:rPr sz="2635">
                <a:solidFill>
                  <a:srgbClr val="FFFF00"/>
                </a:solidFill>
              </a:rPr>
              <a:t>”</a:t>
            </a:r>
            <a:r>
              <a:rPr sz="2635">
                <a:solidFill>
                  <a:srgbClr val="FFFFFF"/>
                </a:solidFill>
              </a:rPr>
              <a:t>！</a:t>
            </a:r>
            <a:br>
              <a:rPr sz="2635">
                <a:solidFill>
                  <a:srgbClr val="FFFFFF"/>
                </a:solidFill>
              </a:rPr>
            </a:br>
            <a:br>
              <a:rPr sz="2635">
                <a:solidFill>
                  <a:srgbClr val="FFFFFF"/>
                </a:solidFill>
              </a:rPr>
            </a:br>
            <a:r>
              <a:rPr sz="2635">
                <a:solidFill>
                  <a:srgbClr val="FFFFFF"/>
                </a:solidFill>
              </a:rPr>
              <a:t>宽柔校友会已经尽了职责，明确的表达我们的立场而向各位做了几项汇报，谢谢大家。 </a:t>
            </a:r>
            <a:br>
              <a:rPr sz="2635">
                <a:solidFill>
                  <a:srgbClr val="FFFFFF"/>
                </a:solidFill>
              </a:rPr>
            </a:br>
            <a:r>
              <a:rPr sz="2635">
                <a:solidFill>
                  <a:srgbClr val="FFFFFF"/>
                </a:solidFill>
              </a:rPr>
              <a:t> </a:t>
            </a:r>
            <a:br>
              <a:rPr sz="2635">
                <a:solidFill>
                  <a:srgbClr val="FFFFFF"/>
                </a:solidFill>
              </a:rPr>
            </a:br>
            <a:r>
              <a:rPr sz="2635">
                <a:solidFill>
                  <a:srgbClr val="FFFFFF"/>
                </a:solidFill>
              </a:rPr>
              <a:t> </a:t>
            </a:r>
            <a:br>
              <a:rPr sz="2635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838200" y="2685328"/>
            <a:ext cx="7772400" cy="3599856"/>
          </a:xfrm>
          <a:prstGeom prst="rect">
            <a:avLst/>
          </a:prstGeom>
        </p:spPr>
        <p:txBody>
          <a:bodyPr/>
          <a:lstStyle/>
          <a:p>
            <a:pPr lvl="0" algn="r" defTabSz="530351">
              <a:defRPr sz="1800">
                <a:solidFill>
                  <a:srgbClr val="000000"/>
                </a:solidFill>
              </a:defRPr>
            </a:pP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r>
              <a:rPr sz="2262">
                <a:solidFill>
                  <a:srgbClr val="FFFFFF"/>
                </a:solidFill>
              </a:rPr>
              <a:t>一日宽柔人。一世宽柔情</a:t>
            </a: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br>
              <a:rPr sz="2262">
                <a:solidFill>
                  <a:srgbClr val="FFFFFF"/>
                </a:solidFill>
              </a:rPr>
            </a:br>
            <a:r>
              <a:rPr sz="1160">
                <a:solidFill>
                  <a:srgbClr val="FFFFFF"/>
                </a:solidFill>
              </a:rPr>
              <a:t>宽柔校友会</a:t>
            </a:r>
            <a:br>
              <a:rPr sz="1160">
                <a:solidFill>
                  <a:srgbClr val="FFFFFF"/>
                </a:solidFill>
              </a:rPr>
            </a:br>
            <a:br>
              <a:rPr sz="1160">
                <a:solidFill>
                  <a:srgbClr val="FFFFFF"/>
                </a:solidFill>
              </a:rPr>
            </a:br>
            <a: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         www.foonyew.org.my(</a:t>
            </a:r>
            <a:r>
              <a:rPr sz="1160">
                <a:solidFill>
                  <a:srgbClr val="FFFFFF"/>
                </a:solidFill>
              </a:rPr>
              <a:t>官方网站</a:t>
            </a:r>
            <a: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)</a:t>
            </a:r>
            <a:b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</a:br>
            <a: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   www.facebook.com/foonyew(</a:t>
            </a:r>
            <a:r>
              <a:rPr sz="1160">
                <a:solidFill>
                  <a:srgbClr val="FFFFFF"/>
                </a:solidFill>
              </a:rPr>
              <a:t>面子书</a:t>
            </a:r>
            <a: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)</a:t>
            </a:r>
            <a:br>
              <a:rPr sz="1160">
                <a:solidFill>
                  <a:srgbClr val="FFFFFF"/>
                </a:solidFill>
                <a:latin typeface="Heiti TC Light"/>
                <a:ea typeface="Heiti TC Light"/>
                <a:cs typeface="Heiti TC Light"/>
                <a:sym typeface="Heiti TC Light"/>
              </a:rPr>
            </a:b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5" name="image2.png" descr="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0" y="304800"/>
            <a:ext cx="799084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宽柔校友会建议之综合活动中心外观图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5212139" y="1371600"/>
            <a:ext cx="1524001" cy="457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956B43"/>
                </a:solidFill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5211762" y="1371600"/>
            <a:ext cx="147574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综合活动中心</a:t>
            </a:r>
          </a:p>
        </p:txBody>
      </p:sp>
      <p:sp>
        <p:nvSpPr>
          <p:cNvPr id="209" name="Shape 209"/>
          <p:cNvSpPr/>
          <p:nvPr/>
        </p:nvSpPr>
        <p:spPr>
          <a:xfrm>
            <a:off x="5943600" y="1828800"/>
            <a:ext cx="1524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80"/>
                </a:moveTo>
                <a:lnTo>
                  <a:pt x="5400" y="17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-1" y="304799"/>
            <a:ext cx="604774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/>
            </a:pPr>
            <a:r>
              <a:rPr sz="3600"/>
              <a:t>建议中之综合活动中心正面图</a:t>
            </a:r>
          </a:p>
        </p:txBody>
      </p:sp>
      <p:pic>
        <p:nvPicPr>
          <p:cNvPr id="213" name="image3.png" descr="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-1" y="304800"/>
            <a:ext cx="915853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宽柔校友会建议之综合活动中心外观图（</a:t>
            </a:r>
            <a:r>
              <a:rPr sz="36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2</a:t>
            </a:r>
            <a:r>
              <a:rPr sz="36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rPr>
              <a:t>）</a:t>
            </a:r>
            <a:endParaRPr sz="36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</p:txBody>
      </p:sp>
    </p:spTree>
  </p:cSld>
  <p:clrMapOvr>
    <a:masterClrMapping/>
  </p:clrMapOvr>
  <p:transition spd="med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7" name="image4.jpg" descr="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4512"/>
            <a:ext cx="9144000" cy="646588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04799" y="866491"/>
            <a:ext cx="7408851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600">
                <a:latin typeface="华文细黑"/>
                <a:ea typeface="华文细黑"/>
                <a:cs typeface="华文细黑"/>
                <a:sym typeface="华文细黑"/>
              </a:rPr>
              <a:t>宽柔校友会建议之综合活动中心</a:t>
            </a:r>
            <a:endParaRPr sz="36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底层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——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食堂及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8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间课外活动储藏室平面图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1" name="image5.jpg" descr="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113"/>
            <a:ext cx="9144000" cy="646588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304799" y="494178"/>
            <a:ext cx="7289166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宽柔校友会建议之综合活动中心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一至三楼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——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课外活动室及教职员办公室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平面图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(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共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42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间</a:t>
            </a:r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)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5" name="image6.jpg" descr="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113"/>
            <a:ext cx="9144000" cy="646588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304800" y="728166"/>
            <a:ext cx="6797041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宽柔校友会建议之综合活动中心</a:t>
            </a:r>
            <a:endParaRPr sz="3100">
              <a:solidFill>
                <a:srgbClr val="FFFF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lvl="0"/>
            <a:r>
              <a:rPr sz="3100">
                <a:latin typeface="华文细黑"/>
                <a:ea typeface="华文细黑"/>
                <a:cs typeface="华文细黑"/>
                <a:sym typeface="华文细黑"/>
              </a:rPr>
              <a:t>四楼——室内篮球场、羽球场之平面图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9" name="image7.jpg" descr="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8.jpg" descr="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0" y="304800"/>
            <a:ext cx="6403341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宽柔校友会建议中之室内篮球场景观</a:t>
            </a:r>
          </a:p>
        </p:txBody>
      </p:sp>
      <p:sp>
        <p:nvSpPr>
          <p:cNvPr id="232" name="Shape 232"/>
          <p:cNvSpPr/>
          <p:nvPr/>
        </p:nvSpPr>
        <p:spPr>
          <a:xfrm>
            <a:off x="7718777" y="5997221"/>
            <a:ext cx="1425222" cy="331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hlinkClick r:id="rId4" invalidUrl="" action="ppaction://hlinksldjump" tgtFrame="" tooltip="" history="1" highlightClick="0" endSnd="0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hlinkClick r:id="" invalidUrl="" action="ppaction://hlinksldjump" tgtFrame="" tooltip="" history="1" highlightClick="0" endSnd="0"/>
              </a:rPr>
              <a:t>回到主页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5" name="image9.png" descr="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-1" y="304800"/>
            <a:ext cx="7978141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宽柔校友会建议在足球场之下，建地下停车场</a:t>
            </a:r>
          </a:p>
        </p:txBody>
      </p:sp>
      <p:sp>
        <p:nvSpPr>
          <p:cNvPr id="237" name="Shape 237"/>
          <p:cNvSpPr/>
          <p:nvPr/>
        </p:nvSpPr>
        <p:spPr>
          <a:xfrm>
            <a:off x="6019800" y="3962400"/>
            <a:ext cx="2057400" cy="457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956B43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6019800" y="3962400"/>
            <a:ext cx="193294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地下停车场入口处</a:t>
            </a:r>
          </a:p>
        </p:txBody>
      </p:sp>
      <p:sp>
        <p:nvSpPr>
          <p:cNvPr id="239" name="Shape 239"/>
          <p:cNvSpPr/>
          <p:nvPr/>
        </p:nvSpPr>
        <p:spPr>
          <a:xfrm rot="7816361">
            <a:off x="6073040" y="4436521"/>
            <a:ext cx="529713" cy="18529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7718777" y="5997221"/>
            <a:ext cx="1425222" cy="331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hlinkClick r:id="rId3" invalidUrl="" action="ppaction://hlinksldjump" tgtFrame="" tooltip="" history="1" highlightClick="0" endSnd="0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hlinkClick r:id="" invalidUrl="" action="ppaction://hlinksldjump" tgtFrame="" tooltip="" history="1" highlightClick="0" endSnd="0"/>
              </a:rPr>
              <a:t>回到主页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3" name="image10.png" descr="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5700"/>
            <a:ext cx="9144000" cy="453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-1" y="304800"/>
            <a:ext cx="8765541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宽柔校友会建议重新规划之宽柔中学校本部全景图</a:t>
            </a:r>
          </a:p>
        </p:txBody>
      </p:sp>
      <p:sp>
        <p:nvSpPr>
          <p:cNvPr id="245" name="Shape 245"/>
          <p:cNvSpPr/>
          <p:nvPr/>
        </p:nvSpPr>
        <p:spPr>
          <a:xfrm>
            <a:off x="7718777" y="5997221"/>
            <a:ext cx="1425222" cy="331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hlinkClick r:id="rId3" invalidUrl="" action="ppaction://hlinksldjump" tgtFrame="" tooltip="" history="1" highlightClick="0" endSnd="0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hlinkClick r:id="" invalidUrl="" action="ppaction://hlinksldjump" tgtFrame="" tooltip="" history="1" highlightClick="0" endSnd="0"/>
              </a:rPr>
              <a:t>回到主页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685800" y="2047332"/>
            <a:ext cx="7772400" cy="1470026"/>
          </a:xfrm>
          <a:prstGeom prst="rect">
            <a:avLst/>
          </a:prstGeom>
        </p:spPr>
        <p:txBody>
          <a:bodyPr/>
          <a:lstStyle/>
          <a:p>
            <a:pPr lvl="0" defTabSz="365760"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br>
              <a:rPr sz="1560">
                <a:solidFill>
                  <a:srgbClr val="FFFFFF"/>
                </a:solidFill>
              </a:rPr>
            </a:br>
            <a:br>
              <a:rPr sz="1560">
                <a:solidFill>
                  <a:srgbClr val="FFFFFF"/>
                </a:solidFill>
              </a:rPr>
            </a:br>
            <a:r>
              <a:rPr sz="1560">
                <a:solidFill>
                  <a:srgbClr val="FFFFFF"/>
                </a:solidFill>
              </a:rPr>
              <a:t>宽柔校友会认为</a:t>
            </a:r>
            <a:br>
              <a:rPr sz="1560">
                <a:solidFill>
                  <a:srgbClr val="FFFFFF"/>
                </a:solidFill>
              </a:rPr>
            </a:br>
            <a:br>
              <a:rPr sz="1560">
                <a:solidFill>
                  <a:srgbClr val="FFFFFF"/>
                </a:solidFill>
              </a:rPr>
            </a:br>
            <a:r>
              <a:rPr sz="1560">
                <a:solidFill>
                  <a:srgbClr val="FFFFFF"/>
                </a:solidFill>
              </a:rPr>
              <a:t>宽柔学村迎向另一个百年</a:t>
            </a:r>
            <a:br>
              <a:rPr sz="1560">
                <a:solidFill>
                  <a:srgbClr val="FFFFFF"/>
                </a:solidFill>
              </a:rPr>
            </a:br>
            <a:r>
              <a:rPr sz="1560">
                <a:solidFill>
                  <a:srgbClr val="FFFFFF"/>
                </a:solidFill>
              </a:rPr>
              <a:t>宽柔中学需要一个</a:t>
            </a:r>
            <a:br>
              <a:rPr sz="1560">
                <a:solidFill>
                  <a:srgbClr val="FFFFFF"/>
                </a:solidFill>
              </a:rPr>
            </a:br>
            <a:r>
              <a:rPr sz="2160">
                <a:solidFill>
                  <a:srgbClr val="FFFF00"/>
                </a:solidFill>
              </a:rPr>
              <a:t>更完整</a:t>
            </a:r>
            <a:r>
              <a:rPr sz="2160">
                <a:solidFill>
                  <a:srgbClr val="FFFF0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 </a:t>
            </a:r>
            <a:r>
              <a:rPr sz="2160">
                <a:solidFill>
                  <a:srgbClr val="FFFF00"/>
                </a:solidFill>
              </a:rPr>
              <a:t>更具前瞻性</a:t>
            </a:r>
            <a:br>
              <a:rPr sz="2160">
                <a:solidFill>
                  <a:srgbClr val="FFFF00"/>
                </a:solidFill>
              </a:rPr>
            </a:br>
            <a:r>
              <a:rPr sz="1560">
                <a:solidFill>
                  <a:srgbClr val="FFFFFF"/>
                </a:solidFill>
              </a:rPr>
              <a:t>的</a:t>
            </a:r>
            <a:r>
              <a:rPr sz="1560">
                <a:solidFill>
                  <a:srgbClr val="FFFF00"/>
                </a:solidFill>
              </a:rPr>
              <a:t>软硬体</a:t>
            </a:r>
            <a:r>
              <a:rPr sz="1560">
                <a:solidFill>
                  <a:srgbClr val="FFFFFF"/>
                </a:solidFill>
              </a:rPr>
              <a:t>发展计划</a:t>
            </a:r>
            <a:br>
              <a:rPr sz="156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-609600" y="-304800"/>
            <a:ext cx="10896600" cy="7239000"/>
          </a:xfrm>
          <a:prstGeom prst="rect">
            <a:avLst/>
          </a:prstGeom>
          <a:solidFill/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8" name="image9.png" descr="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4512"/>
            <a:ext cx="9144000" cy="4530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 rot="20860256">
            <a:off x="3707998" y="532726"/>
            <a:ext cx="8661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/>
            <a:r>
              <a:t>敬业楼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 rot="21241957">
            <a:off x="1926490" y="703784"/>
            <a:ext cx="789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/>
            <a:r>
              <a:t>乐群楼</a:t>
            </a:r>
          </a:p>
        </p:txBody>
      </p:sp>
      <p:sp>
        <p:nvSpPr>
          <p:cNvPr id="251" name="Shape 251"/>
          <p:cNvSpPr/>
          <p:nvPr/>
        </p:nvSpPr>
        <p:spPr>
          <a:xfrm>
            <a:off x="7010400" y="1064971"/>
            <a:ext cx="1485265" cy="32956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综合活动中心</a:t>
            </a:r>
          </a:p>
        </p:txBody>
      </p:sp>
      <p:sp>
        <p:nvSpPr>
          <p:cNvPr id="252" name="Shape 252"/>
          <p:cNvSpPr/>
          <p:nvPr/>
        </p:nvSpPr>
        <p:spPr>
          <a:xfrm rot="7816361">
            <a:off x="6911240" y="1539092"/>
            <a:ext cx="529713" cy="18529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6019800" y="3429000"/>
            <a:ext cx="2057400" cy="457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956B43"/>
                </a:solidFill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6019800" y="3429000"/>
            <a:ext cx="193294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地下停车场入口处</a:t>
            </a:r>
          </a:p>
        </p:txBody>
      </p:sp>
      <p:sp>
        <p:nvSpPr>
          <p:cNvPr id="255" name="Shape 255"/>
          <p:cNvSpPr/>
          <p:nvPr/>
        </p:nvSpPr>
        <p:spPr>
          <a:xfrm rot="7816361">
            <a:off x="6149240" y="3979321"/>
            <a:ext cx="529713" cy="18529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00"/>
              </a:gs>
              <a:gs pos="100000">
                <a:srgbClr val="BABABA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0000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112005" y="5516872"/>
            <a:ext cx="8789677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rgbClr val="FFFFFF"/>
                </a:solidFill>
                <a:latin typeface="华文细黑"/>
                <a:ea typeface="华文细黑"/>
                <a:cs typeface="华文细黑"/>
                <a:sym typeface="华文细黑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宽柔校友会建议之未来宽中的鸟瞰图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1960" u="sng">
                <a:solidFill>
                  <a:srgbClr val="FFFFFF"/>
                </a:solidFill>
              </a:rPr>
              <a:t>我们的立场</a:t>
            </a:r>
            <a:br>
              <a:rPr sz="1960" u="sng">
                <a:solidFill>
                  <a:srgbClr val="FFFFFF"/>
                </a:solidFill>
              </a:rPr>
            </a:br>
            <a:br>
              <a:rPr sz="1960" u="sng">
                <a:solidFill>
                  <a:srgbClr val="FFFFFF"/>
                </a:solidFill>
              </a:rPr>
            </a:br>
            <a:br>
              <a:rPr sz="1960" u="sng">
                <a:solidFill>
                  <a:srgbClr val="FFFFFF"/>
                </a:solidFill>
              </a:rPr>
            </a:br>
            <a:br>
              <a:rPr sz="1960" u="sng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685800" y="1488660"/>
            <a:ext cx="7772400" cy="1470026"/>
          </a:xfrm>
          <a:prstGeom prst="rect">
            <a:avLst/>
          </a:prstGeom>
        </p:spPr>
        <p:txBody>
          <a:bodyPr/>
          <a:lstStyle/>
          <a:p>
            <a:pPr lvl="0" defTabSz="420623">
              <a:defRPr sz="1800">
                <a:solidFill>
                  <a:srgbClr val="000000"/>
                </a:solidFill>
              </a:defRPr>
            </a:pPr>
            <a:r>
              <a:rPr sz="2254" u="sng">
                <a:solidFill>
                  <a:srgbClr val="FFFFFF"/>
                </a:solidFill>
              </a:rPr>
              <a:t>我们的立场</a:t>
            </a:r>
            <a:br>
              <a:rPr sz="2254" u="sng">
                <a:solidFill>
                  <a:srgbClr val="FFFFFF"/>
                </a:solidFill>
              </a:rPr>
            </a:br>
            <a:br>
              <a:rPr sz="2254" u="sng">
                <a:solidFill>
                  <a:srgbClr val="FFFFFF"/>
                </a:solidFill>
              </a:rPr>
            </a:br>
            <a:r>
              <a:rPr sz="2254">
                <a:solidFill>
                  <a:srgbClr val="FFFFFF"/>
                </a:solidFill>
              </a:rPr>
              <a:t>拆楼不是唯一的方案</a:t>
            </a:r>
            <a:br>
              <a:rPr sz="2254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1960" u="sng">
                <a:solidFill>
                  <a:srgbClr val="FFFFFF"/>
                </a:solidFill>
              </a:rPr>
              <a:t>我们的立场</a:t>
            </a:r>
            <a:br>
              <a:rPr sz="1960" u="sng">
                <a:solidFill>
                  <a:srgbClr val="FFFFFF"/>
                </a:solidFill>
              </a:rPr>
            </a:br>
            <a:br>
              <a:rPr sz="1960" u="sng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拆楼不是唯一的方案</a:t>
            </a:r>
            <a:br>
              <a:rPr sz="19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其实我们可以有更多选择</a:t>
            </a:r>
            <a:br>
              <a:rPr sz="1960">
                <a:solidFill>
                  <a:srgbClr val="FFFFFF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defTabSz="365760">
              <a:defRPr sz="1800">
                <a:solidFill>
                  <a:srgbClr val="000000"/>
                </a:solidFill>
              </a:defRPr>
            </a:pPr>
            <a:r>
              <a:rPr sz="1960" u="sng">
                <a:solidFill>
                  <a:srgbClr val="FFFFFF"/>
                </a:solidFill>
              </a:rPr>
              <a:t>我们的立场</a:t>
            </a:r>
            <a:br>
              <a:rPr sz="1960" u="sng">
                <a:solidFill>
                  <a:srgbClr val="FFFFFF"/>
                </a:solidFill>
              </a:rPr>
            </a:br>
            <a:br>
              <a:rPr sz="1960" u="sng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拆楼不是唯一的方案</a:t>
            </a:r>
            <a:br>
              <a:rPr sz="19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其实我们可以有更多选择</a:t>
            </a:r>
            <a:br>
              <a:rPr sz="1960">
                <a:solidFill>
                  <a:srgbClr val="FFFFFF"/>
                </a:solidFill>
              </a:rPr>
            </a:br>
            <a:r>
              <a:rPr sz="1960">
                <a:solidFill>
                  <a:srgbClr val="FFFFFF"/>
                </a:solidFill>
              </a:rPr>
              <a:t>不一定要拆楼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